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330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7CFDB-393C-7D4A-8F65-A2B2F108ADB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D4BF7-CA44-6F45-88D7-D50E5B613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98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BD35B7-DAF1-5B4D-94FA-36B61FD74AC4}" type="slidenum">
              <a:rPr kumimoji="0" lang="en-US" alt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8975" y="1143000"/>
            <a:ext cx="5475288" cy="3081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1638" cy="3595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42509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BE9A4-A330-42E4-2B89-F0E82FB54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ECC8CB-75B3-7390-0B7B-F6B6D9F4B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CF2178-F88D-231E-4D8D-08D7EB9C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C76765-CC2E-F8D3-B538-7A1F47D4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FE3499-55C9-970E-B23E-26C062F9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7C759-8DBD-AC2D-31E7-BACE36BA2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8261AF-EF4F-ED84-8B8B-1AF77D7E1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0DB98B-4A23-E43A-0F43-999CA1B8D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62C5E5-0E7B-EAF8-BCC6-83BDB8D5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D7F35-6B34-84E4-7F8E-9A5A28E8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16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0DB10-65D7-38DA-4145-06B0417D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E5FA0E-F41C-FFCE-6546-4BDFF902F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A1C1AE-42D0-C85D-EAC9-92B822174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B54112-37F7-3ECA-BD33-BE52474B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7B3DCE-5D98-932E-23C3-EF02A2553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763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46CE7-8B60-E443-AAA4-0051C731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B40B7E-B81D-86BE-3072-05757414A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282162-484A-E9E7-B099-E4ED5B0CC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B8C6DA-2156-BD1E-34BC-E7D984D93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879180-39FB-A0CC-FE7F-FC479F977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EE2AAB-01F9-A0AE-8127-BD8EB6A6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204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9BBF2-9946-9EDD-92A8-FF7B47E6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FC8852-3F40-B21A-AA93-157285E3D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66AAFF-B696-BF06-184B-FE7475304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76681B0-517D-3838-B296-642803D87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ACDF14-FB9B-333F-6B3D-C6D21EE93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0F1D5A0-5BB0-4991-9ACB-5049F773E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109A38E-24D8-9E54-BD10-26EC9C41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BAD1F42-98B6-23DB-9233-10159140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37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92E0E-D4CD-F424-0FA3-1530DA61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1222A21-9D9B-37F8-DD43-164FAF7A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92B3B1-8DAC-7830-CE20-40C1DF7C0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2F1032-BE2E-7B39-1FEC-21D2548E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64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AD512D-5A43-9549-6E79-48EA8872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5CD2B7-0C0B-B6ED-2335-68044AA21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44F9E1B-8579-D553-3428-8F3AD34C3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96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C34D0-5C14-8D5F-3128-9B68E37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A9EC6B-91B6-695D-2288-8CA571899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667F53-847C-8E4C-BF68-A9ABCF020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AB752-1C77-BCA8-3B2E-DC23C6D6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6B84F8-653C-14F1-C5DC-A1B2E6D7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7E6CDE-8792-68DD-3173-CB1542EE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60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8E75BE-E56D-06BA-B805-27450F38C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4A3445-7CF8-F49B-0AF8-DEC3384C9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B2A1FD-E241-D4D2-BA62-1777F16C3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870D3F-B59D-615F-464F-52285342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092D85-A028-CB68-32D6-407841935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791A5A-FEA7-3D79-5572-72676B98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19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8DD2B-C7CD-DB4A-49E5-83CC9D10B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BA3CAF-A220-9665-32FF-252B4FE43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38A444-550C-C9C8-8AC9-94897CA9E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613A4F-5A95-7162-6C80-58357307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70FFB1-F7C0-4341-EDDE-3BF345EF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78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1697E2-5047-91FE-6502-203DA8BEB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443ADC-C3F1-3448-F869-D284A277F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E32D7F-DB2E-258F-0341-0339D72F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DEEEFE-6E32-F8E0-F536-0601ED12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728823-3B39-49E0-E3E7-A1138043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250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6295B25-9368-0043-B691-DE6DF16778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399414" y="1309915"/>
            <a:ext cx="7534523" cy="4238170"/>
          </a:xfrm>
          <a:prstGeom prst="rect">
            <a:avLst/>
          </a:prstGeom>
          <a:solidFill>
            <a:schemeClr val="bg2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Nunito Sans SemiBold" pitchFamily="2" charset="77"/>
                <a:ea typeface="Source Sans Pro Light" panose="020B0403030403020204" pitchFamily="34" charset="0"/>
                <a:cs typeface="Noto Sans Light" panose="020B0402040504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16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C9B9237-8420-CB3A-C3D3-EB0A91E5E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2D5103-DF93-D2DA-3DC1-73E23625C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659C46-12EC-86C8-9D14-02892EBF5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6C996-EFDB-F947-ADF5-2562287A4B99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A14E6-C66C-7DAE-4A42-F2F9123EE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A61E43-4B76-B5CF-0B90-E93E3A38C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4A10-4FB2-DE43-9102-6F39C0E90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82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CDECE7-76E4-A847-A9BD-580D9E90562C}"/>
              </a:ext>
            </a:extLst>
          </p:cNvPr>
          <p:cNvSpPr/>
          <p:nvPr/>
        </p:nvSpPr>
        <p:spPr>
          <a:xfrm>
            <a:off x="0" y="0"/>
            <a:ext cx="177800" cy="68723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72"/>
            <a:endParaRPr lang="en-US" sz="900" dirty="0">
              <a:solidFill>
                <a:prstClr val="white"/>
              </a:solidFill>
              <a:latin typeface="Nunito Sans ExtraLight" pitchFamily="2" charset="77"/>
            </a:endParaRPr>
          </a:p>
        </p:txBody>
      </p:sp>
      <p:cxnSp>
        <p:nvCxnSpPr>
          <p:cNvPr id="6" name="Conector Reto 8">
            <a:extLst>
              <a:ext uri="{FF2B5EF4-FFF2-40B4-BE49-F238E27FC236}">
                <a16:creationId xmlns:a16="http://schemas.microsoft.com/office/drawing/2014/main" id="{A9941AD3-F176-40EB-ADFD-F6BEA39EC5C4}"/>
              </a:ext>
            </a:extLst>
          </p:cNvPr>
          <p:cNvCxnSpPr>
            <a:cxnSpLocks/>
          </p:cNvCxnSpPr>
          <p:nvPr/>
        </p:nvCxnSpPr>
        <p:spPr>
          <a:xfrm>
            <a:off x="11863778" y="9788"/>
            <a:ext cx="0" cy="1060879"/>
          </a:xfrm>
          <a:prstGeom prst="line">
            <a:avLst/>
          </a:prstGeom>
          <a:ln w="76200">
            <a:solidFill>
              <a:srgbClr val="F97B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76">
            <a:extLst>
              <a:ext uri="{FF2B5EF4-FFF2-40B4-BE49-F238E27FC236}">
                <a16:creationId xmlns:a16="http://schemas.microsoft.com/office/drawing/2014/main" id="{D2301B4F-B2DD-CCC7-F08A-B716FA8BB1B7}"/>
              </a:ext>
            </a:extLst>
          </p:cNvPr>
          <p:cNvSpPr txBox="1">
            <a:spLocks/>
          </p:cNvSpPr>
          <p:nvPr/>
        </p:nvSpPr>
        <p:spPr>
          <a:xfrm>
            <a:off x="550176" y="177884"/>
            <a:ext cx="7996704" cy="3673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pt-BR" sz="2400" dirty="0" err="1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Canvas</a:t>
            </a:r>
            <a:r>
              <a:rPr lang="pt-BR" sz="2400" dirty="0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Modelo de negócios: (</a:t>
            </a:r>
            <a:r>
              <a:rPr lang="pt-BR" sz="2400" i="1" dirty="0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nome do empreendimento</a:t>
            </a:r>
            <a:r>
              <a:rPr lang="pt-BR" sz="2400" dirty="0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)</a:t>
            </a:r>
          </a:p>
        </p:txBody>
      </p:sp>
      <p:grpSp>
        <p:nvGrpSpPr>
          <p:cNvPr id="13" name="Shape 78">
            <a:extLst>
              <a:ext uri="{FF2B5EF4-FFF2-40B4-BE49-F238E27FC236}">
                <a16:creationId xmlns:a16="http://schemas.microsoft.com/office/drawing/2014/main" id="{8FD34088-6CE7-500A-9C93-358650C0638D}"/>
              </a:ext>
            </a:extLst>
          </p:cNvPr>
          <p:cNvGrpSpPr/>
          <p:nvPr/>
        </p:nvGrpSpPr>
        <p:grpSpPr>
          <a:xfrm>
            <a:off x="550645" y="683374"/>
            <a:ext cx="10793080" cy="5726416"/>
            <a:chOff x="669900" y="1322628"/>
            <a:chExt cx="8615809" cy="4785998"/>
          </a:xfrm>
        </p:grpSpPr>
        <p:grpSp>
          <p:nvGrpSpPr>
            <p:cNvPr id="14" name="Shape 79">
              <a:extLst>
                <a:ext uri="{FF2B5EF4-FFF2-40B4-BE49-F238E27FC236}">
                  <a16:creationId xmlns:a16="http://schemas.microsoft.com/office/drawing/2014/main" id="{DDC35A7F-38A5-57BD-C4C0-AB4E187E781E}"/>
                </a:ext>
              </a:extLst>
            </p:cNvPr>
            <p:cNvGrpSpPr/>
            <p:nvPr/>
          </p:nvGrpSpPr>
          <p:grpSpPr>
            <a:xfrm>
              <a:off x="669900" y="1322628"/>
              <a:ext cx="8615809" cy="4785998"/>
              <a:chOff x="593724" y="1322625"/>
              <a:chExt cx="7953300" cy="3646475"/>
            </a:xfrm>
          </p:grpSpPr>
          <p:sp>
            <p:nvSpPr>
              <p:cNvPr id="24" name="Shape 80">
                <a:extLst>
                  <a:ext uri="{FF2B5EF4-FFF2-40B4-BE49-F238E27FC236}">
                    <a16:creationId xmlns:a16="http://schemas.microsoft.com/office/drawing/2014/main" id="{EFB36C3C-B7D1-8D63-0172-B3B78833D74E}"/>
                  </a:ext>
                </a:extLst>
              </p:cNvPr>
              <p:cNvSpPr/>
              <p:nvPr/>
            </p:nvSpPr>
            <p:spPr>
              <a:xfrm>
                <a:off x="593724" y="1322625"/>
                <a:ext cx="7953300" cy="3636300"/>
              </a:xfrm>
              <a:prstGeom prst="rect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44975" tIns="44975" rIns="44975" bIns="44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Helvetica Neue Light"/>
                  <a:buNone/>
                </a:pPr>
                <a:endParaRPr sz="2000" b="0" i="0" u="none" strike="noStrike" cap="none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cxnSp>
            <p:nvCxnSpPr>
              <p:cNvPr id="25" name="Shape 81">
                <a:extLst>
                  <a:ext uri="{FF2B5EF4-FFF2-40B4-BE49-F238E27FC236}">
                    <a16:creationId xmlns:a16="http://schemas.microsoft.com/office/drawing/2014/main" id="{D8D70C88-98C7-D829-D2C1-DE5626F3B73F}"/>
                  </a:ext>
                </a:extLst>
              </p:cNvPr>
              <p:cNvCxnSpPr/>
              <p:nvPr/>
            </p:nvCxnSpPr>
            <p:spPr>
              <a:xfrm>
                <a:off x="613410" y="4053218"/>
                <a:ext cx="7919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26" name="Shape 82">
                <a:extLst>
                  <a:ext uri="{FF2B5EF4-FFF2-40B4-BE49-F238E27FC236}">
                    <a16:creationId xmlns:a16="http://schemas.microsoft.com/office/drawing/2014/main" id="{1E26DE86-FBC9-C6E2-01D2-0F37974ACF9A}"/>
                  </a:ext>
                </a:extLst>
              </p:cNvPr>
              <p:cNvCxnSpPr/>
              <p:nvPr/>
            </p:nvCxnSpPr>
            <p:spPr>
              <a:xfrm>
                <a:off x="6949327" y="1324132"/>
                <a:ext cx="0" cy="27207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27" name="Shape 83">
                <a:extLst>
                  <a:ext uri="{FF2B5EF4-FFF2-40B4-BE49-F238E27FC236}">
                    <a16:creationId xmlns:a16="http://schemas.microsoft.com/office/drawing/2014/main" id="{1710CA78-DE2C-44F1-030C-C1FAA10930D9}"/>
                  </a:ext>
                </a:extLst>
              </p:cNvPr>
              <p:cNvCxnSpPr/>
              <p:nvPr/>
            </p:nvCxnSpPr>
            <p:spPr>
              <a:xfrm>
                <a:off x="2196686" y="1324132"/>
                <a:ext cx="0" cy="27198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28" name="Shape 84">
                <a:extLst>
                  <a:ext uri="{FF2B5EF4-FFF2-40B4-BE49-F238E27FC236}">
                    <a16:creationId xmlns:a16="http://schemas.microsoft.com/office/drawing/2014/main" id="{7B45FF36-B51B-F186-67F3-4E61DAA8AD1F}"/>
                  </a:ext>
                </a:extLst>
              </p:cNvPr>
              <p:cNvCxnSpPr/>
              <p:nvPr/>
            </p:nvCxnSpPr>
            <p:spPr>
              <a:xfrm>
                <a:off x="3777150" y="1324132"/>
                <a:ext cx="0" cy="27207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29" name="Shape 85">
                <a:extLst>
                  <a:ext uri="{FF2B5EF4-FFF2-40B4-BE49-F238E27FC236}">
                    <a16:creationId xmlns:a16="http://schemas.microsoft.com/office/drawing/2014/main" id="{D60337BA-9CAC-79A7-39AD-D9F44A05C2DF}"/>
                  </a:ext>
                </a:extLst>
              </p:cNvPr>
              <p:cNvCxnSpPr/>
              <p:nvPr/>
            </p:nvCxnSpPr>
            <p:spPr>
              <a:xfrm>
                <a:off x="5363239" y="1324132"/>
                <a:ext cx="0" cy="27207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30" name="Shape 86">
                <a:extLst>
                  <a:ext uri="{FF2B5EF4-FFF2-40B4-BE49-F238E27FC236}">
                    <a16:creationId xmlns:a16="http://schemas.microsoft.com/office/drawing/2014/main" id="{EBB40FF8-9F34-24CD-2569-0A3CBBEB4A85}"/>
                  </a:ext>
                </a:extLst>
              </p:cNvPr>
              <p:cNvCxnSpPr/>
              <p:nvPr/>
            </p:nvCxnSpPr>
            <p:spPr>
              <a:xfrm>
                <a:off x="2199498" y="2702555"/>
                <a:ext cx="15900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31" name="Shape 87">
                <a:extLst>
                  <a:ext uri="{FF2B5EF4-FFF2-40B4-BE49-F238E27FC236}">
                    <a16:creationId xmlns:a16="http://schemas.microsoft.com/office/drawing/2014/main" id="{4051FAC7-2A7A-3FFD-45F3-F6765AE76A09}"/>
                  </a:ext>
                </a:extLst>
              </p:cNvPr>
              <p:cNvCxnSpPr/>
              <p:nvPr/>
            </p:nvCxnSpPr>
            <p:spPr>
              <a:xfrm>
                <a:off x="5350584" y="2702555"/>
                <a:ext cx="15900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  <p:cxnSp>
            <p:nvCxnSpPr>
              <p:cNvPr id="32" name="Shape 88">
                <a:extLst>
                  <a:ext uri="{FF2B5EF4-FFF2-40B4-BE49-F238E27FC236}">
                    <a16:creationId xmlns:a16="http://schemas.microsoft.com/office/drawing/2014/main" id="{BFC1FAE5-AFBB-C7A5-FBFE-6E006C5C6196}"/>
                  </a:ext>
                </a:extLst>
              </p:cNvPr>
              <p:cNvCxnSpPr/>
              <p:nvPr/>
            </p:nvCxnSpPr>
            <p:spPr>
              <a:xfrm rot="10800000">
                <a:off x="4573006" y="4055000"/>
                <a:ext cx="0" cy="9141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3585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  <p:sp>
          <p:nvSpPr>
            <p:cNvPr id="15" name="Shape 89">
              <a:extLst>
                <a:ext uri="{FF2B5EF4-FFF2-40B4-BE49-F238E27FC236}">
                  <a16:creationId xmlns:a16="http://schemas.microsoft.com/office/drawing/2014/main" id="{CB6B05EB-967F-2CAF-1861-B0C8080CB100}"/>
                </a:ext>
              </a:extLst>
            </p:cNvPr>
            <p:cNvSpPr/>
            <p:nvPr/>
          </p:nvSpPr>
          <p:spPr>
            <a:xfrm>
              <a:off x="7570432" y="1405147"/>
              <a:ext cx="13452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 dirty="0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Segmentos de Clientes</a:t>
              </a:r>
            </a:p>
          </p:txBody>
        </p:sp>
        <p:sp>
          <p:nvSpPr>
            <p:cNvPr id="16" name="Shape 90">
              <a:extLst>
                <a:ext uri="{FF2B5EF4-FFF2-40B4-BE49-F238E27FC236}">
                  <a16:creationId xmlns:a16="http://schemas.microsoft.com/office/drawing/2014/main" id="{41A21B6F-BBD1-840A-BF73-711630B98F20}"/>
                </a:ext>
              </a:extLst>
            </p:cNvPr>
            <p:cNvSpPr/>
            <p:nvPr/>
          </p:nvSpPr>
          <p:spPr>
            <a:xfrm>
              <a:off x="5866449" y="1409577"/>
              <a:ext cx="1168199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 dirty="0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Relacionamento</a:t>
              </a:r>
            </a:p>
          </p:txBody>
        </p:sp>
        <p:sp>
          <p:nvSpPr>
            <p:cNvPr id="17" name="Shape 91">
              <a:extLst>
                <a:ext uri="{FF2B5EF4-FFF2-40B4-BE49-F238E27FC236}">
                  <a16:creationId xmlns:a16="http://schemas.microsoft.com/office/drawing/2014/main" id="{A71011F6-A60C-F849-7F39-5B3112B6E3B5}"/>
                </a:ext>
              </a:extLst>
            </p:cNvPr>
            <p:cNvSpPr/>
            <p:nvPr/>
          </p:nvSpPr>
          <p:spPr>
            <a:xfrm>
              <a:off x="4159581" y="1405147"/>
              <a:ext cx="11307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Propostas de Valor</a:t>
              </a:r>
            </a:p>
          </p:txBody>
        </p:sp>
        <p:sp>
          <p:nvSpPr>
            <p:cNvPr id="18" name="Shape 92">
              <a:extLst>
                <a:ext uri="{FF2B5EF4-FFF2-40B4-BE49-F238E27FC236}">
                  <a16:creationId xmlns:a16="http://schemas.microsoft.com/office/drawing/2014/main" id="{16BB69B6-7A0F-23B5-83A3-E265B86D24E3}"/>
                </a:ext>
              </a:extLst>
            </p:cNvPr>
            <p:cNvSpPr/>
            <p:nvPr/>
          </p:nvSpPr>
          <p:spPr>
            <a:xfrm>
              <a:off x="2435206" y="1405147"/>
              <a:ext cx="10434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Atividades Chave</a:t>
              </a:r>
            </a:p>
          </p:txBody>
        </p:sp>
        <p:sp>
          <p:nvSpPr>
            <p:cNvPr id="19" name="Shape 93">
              <a:extLst>
                <a:ext uri="{FF2B5EF4-FFF2-40B4-BE49-F238E27FC236}">
                  <a16:creationId xmlns:a16="http://schemas.microsoft.com/office/drawing/2014/main" id="{E188C369-3ADB-10DB-FB65-D49C361B2E38}"/>
                </a:ext>
              </a:extLst>
            </p:cNvPr>
            <p:cNvSpPr/>
            <p:nvPr/>
          </p:nvSpPr>
          <p:spPr>
            <a:xfrm>
              <a:off x="710836" y="1381331"/>
              <a:ext cx="1345200" cy="2427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 dirty="0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Parcerias-Chave</a:t>
              </a:r>
            </a:p>
          </p:txBody>
        </p:sp>
        <p:sp>
          <p:nvSpPr>
            <p:cNvPr id="20" name="Shape 94">
              <a:extLst>
                <a:ext uri="{FF2B5EF4-FFF2-40B4-BE49-F238E27FC236}">
                  <a16:creationId xmlns:a16="http://schemas.microsoft.com/office/drawing/2014/main" id="{88412BE9-0796-9017-D4B8-CAF4DFE849DC}"/>
                </a:ext>
              </a:extLst>
            </p:cNvPr>
            <p:cNvSpPr/>
            <p:nvPr/>
          </p:nvSpPr>
          <p:spPr>
            <a:xfrm>
              <a:off x="5034715" y="4988176"/>
              <a:ext cx="10572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Fontes</a:t>
              </a:r>
              <a:r>
                <a:rPr lang="en-US" sz="900" i="1" u="none" strike="noStrike" cap="none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 de Receitas</a:t>
              </a:r>
            </a:p>
          </p:txBody>
        </p:sp>
        <p:sp>
          <p:nvSpPr>
            <p:cNvPr id="21" name="Shape 95">
              <a:extLst>
                <a:ext uri="{FF2B5EF4-FFF2-40B4-BE49-F238E27FC236}">
                  <a16:creationId xmlns:a16="http://schemas.microsoft.com/office/drawing/2014/main" id="{7E9726D2-26CA-751C-BEF9-C129D7D3B5AE}"/>
                </a:ext>
              </a:extLst>
            </p:cNvPr>
            <p:cNvSpPr/>
            <p:nvPr/>
          </p:nvSpPr>
          <p:spPr>
            <a:xfrm>
              <a:off x="704875" y="4988176"/>
              <a:ext cx="11682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Estrutura de Custos</a:t>
              </a:r>
            </a:p>
          </p:txBody>
        </p:sp>
        <p:sp>
          <p:nvSpPr>
            <p:cNvPr id="22" name="Shape 96">
              <a:extLst>
                <a:ext uri="{FF2B5EF4-FFF2-40B4-BE49-F238E27FC236}">
                  <a16:creationId xmlns:a16="http://schemas.microsoft.com/office/drawing/2014/main" id="{9602F3C5-C78B-B227-4577-534E380C6B7F}"/>
                </a:ext>
              </a:extLst>
            </p:cNvPr>
            <p:cNvSpPr/>
            <p:nvPr/>
          </p:nvSpPr>
          <p:spPr>
            <a:xfrm>
              <a:off x="2435952" y="3212457"/>
              <a:ext cx="9909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Recursos Chave</a:t>
              </a:r>
            </a:p>
          </p:txBody>
        </p:sp>
        <p:sp>
          <p:nvSpPr>
            <p:cNvPr id="23" name="Shape 97">
              <a:extLst>
                <a:ext uri="{FF2B5EF4-FFF2-40B4-BE49-F238E27FC236}">
                  <a16:creationId xmlns:a16="http://schemas.microsoft.com/office/drawing/2014/main" id="{7B6033AC-D80A-1CD3-F243-F15B440BDF6D}"/>
                </a:ext>
              </a:extLst>
            </p:cNvPr>
            <p:cNvSpPr/>
            <p:nvPr/>
          </p:nvSpPr>
          <p:spPr>
            <a:xfrm>
              <a:off x="5859165" y="3212457"/>
              <a:ext cx="1057200" cy="188100"/>
            </a:xfrm>
            <a:prstGeom prst="rect">
              <a:avLst/>
            </a:prstGeom>
            <a:noFill/>
            <a:ln>
              <a:noFill/>
            </a:ln>
          </p:spPr>
          <p:txBody>
            <a:bodyPr lIns="44975" tIns="44975" rIns="44975" bIns="44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6AAA9"/>
                </a:buClr>
                <a:buSzPct val="25000"/>
                <a:buFont typeface="Raleway"/>
                <a:buNone/>
              </a:pPr>
              <a:r>
                <a:rPr lang="en-US" sz="900" i="1" u="none" strike="noStrike" cap="none" dirty="0">
                  <a:solidFill>
                    <a:srgbClr val="A6AAA9"/>
                  </a:solidFill>
                  <a:latin typeface="Raleway"/>
                  <a:ea typeface="Raleway"/>
                  <a:cs typeface="Raleway"/>
                  <a:sym typeface="Raleway"/>
                </a:rPr>
                <a:t>Canais</a:t>
              </a:r>
            </a:p>
          </p:txBody>
        </p:sp>
      </p:grpSp>
      <p:sp>
        <p:nvSpPr>
          <p:cNvPr id="35" name="Shape 100">
            <a:extLst>
              <a:ext uri="{FF2B5EF4-FFF2-40B4-BE49-F238E27FC236}">
                <a16:creationId xmlns:a16="http://schemas.microsoft.com/office/drawing/2014/main" id="{1BAB9114-14D7-57F9-B619-8BC6C6E4CBAA}"/>
              </a:ext>
            </a:extLst>
          </p:cNvPr>
          <p:cNvSpPr>
            <a:spLocks/>
          </p:cNvSpPr>
          <p:nvPr/>
        </p:nvSpPr>
        <p:spPr>
          <a:xfrm>
            <a:off x="5041280" y="1027855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" name="Shape 102">
            <a:extLst>
              <a:ext uri="{FF2B5EF4-FFF2-40B4-BE49-F238E27FC236}">
                <a16:creationId xmlns:a16="http://schemas.microsoft.com/office/drawing/2014/main" id="{5FCA4140-C167-B726-43FF-EB22804DB54B}"/>
              </a:ext>
            </a:extLst>
          </p:cNvPr>
          <p:cNvSpPr/>
          <p:nvPr/>
        </p:nvSpPr>
        <p:spPr>
          <a:xfrm>
            <a:off x="7214125" y="1017945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" name="Shape 105">
            <a:extLst>
              <a:ext uri="{FF2B5EF4-FFF2-40B4-BE49-F238E27FC236}">
                <a16:creationId xmlns:a16="http://schemas.microsoft.com/office/drawing/2014/main" id="{7F6A3DAF-8988-624B-D7A0-383D887299E5}"/>
              </a:ext>
            </a:extLst>
          </p:cNvPr>
          <p:cNvSpPr/>
          <p:nvPr/>
        </p:nvSpPr>
        <p:spPr>
          <a:xfrm>
            <a:off x="3342079" y="5065056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" name="Shape 108">
            <a:extLst>
              <a:ext uri="{FF2B5EF4-FFF2-40B4-BE49-F238E27FC236}">
                <a16:creationId xmlns:a16="http://schemas.microsoft.com/office/drawing/2014/main" id="{056EA3A0-2CE0-6A6C-E14C-E152B8B2E62C}"/>
              </a:ext>
            </a:extLst>
          </p:cNvPr>
          <p:cNvSpPr/>
          <p:nvPr/>
        </p:nvSpPr>
        <p:spPr>
          <a:xfrm>
            <a:off x="671627" y="1387653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FB04D7BE-BB4B-BD17-666C-2C82145D2AD1}"/>
              </a:ext>
            </a:extLst>
          </p:cNvPr>
          <p:cNvSpPr txBox="1"/>
          <p:nvPr/>
        </p:nvSpPr>
        <p:spPr>
          <a:xfrm>
            <a:off x="8739479" y="137014"/>
            <a:ext cx="2604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dirty="0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Data:</a:t>
            </a:r>
          </a:p>
        </p:txBody>
      </p:sp>
      <p:pic>
        <p:nvPicPr>
          <p:cNvPr id="72" name="Picture 2" descr="D:\#LOCAIS\#VERDEPERTO\Vale\Apresentações\Apresentação 5\Ativo 1@4x.png">
            <a:extLst>
              <a:ext uri="{FF2B5EF4-FFF2-40B4-BE49-F238E27FC236}">
                <a16:creationId xmlns:a16="http://schemas.microsoft.com/office/drawing/2014/main" id="{2885D54C-B5CA-31DA-B59E-7AF7C3B7B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6880" y="6474906"/>
            <a:ext cx="2648829" cy="350829"/>
          </a:xfrm>
          <a:prstGeom prst="rect">
            <a:avLst/>
          </a:prstGeom>
          <a:noFill/>
        </p:spPr>
      </p:pic>
      <p:sp>
        <p:nvSpPr>
          <p:cNvPr id="42" name="Shape 108">
            <a:extLst>
              <a:ext uri="{FF2B5EF4-FFF2-40B4-BE49-F238E27FC236}">
                <a16:creationId xmlns:a16="http://schemas.microsoft.com/office/drawing/2014/main" id="{ED920DFB-64ED-4504-0D5C-668F8289072D}"/>
              </a:ext>
            </a:extLst>
          </p:cNvPr>
          <p:cNvSpPr/>
          <p:nvPr/>
        </p:nvSpPr>
        <p:spPr>
          <a:xfrm>
            <a:off x="684732" y="2051843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" name="Shape 108">
            <a:extLst>
              <a:ext uri="{FF2B5EF4-FFF2-40B4-BE49-F238E27FC236}">
                <a16:creationId xmlns:a16="http://schemas.microsoft.com/office/drawing/2014/main" id="{F72D01CC-1374-7FFD-BBED-E67469A58F2C}"/>
              </a:ext>
            </a:extLst>
          </p:cNvPr>
          <p:cNvSpPr/>
          <p:nvPr/>
        </p:nvSpPr>
        <p:spPr>
          <a:xfrm>
            <a:off x="690265" y="2695682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Shape 108">
            <a:extLst>
              <a:ext uri="{FF2B5EF4-FFF2-40B4-BE49-F238E27FC236}">
                <a16:creationId xmlns:a16="http://schemas.microsoft.com/office/drawing/2014/main" id="{7B2FB585-BD3A-8860-E58F-2868BA231EE8}"/>
              </a:ext>
            </a:extLst>
          </p:cNvPr>
          <p:cNvSpPr/>
          <p:nvPr/>
        </p:nvSpPr>
        <p:spPr>
          <a:xfrm>
            <a:off x="665836" y="3306466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Shape 108">
            <a:extLst>
              <a:ext uri="{FF2B5EF4-FFF2-40B4-BE49-F238E27FC236}">
                <a16:creationId xmlns:a16="http://schemas.microsoft.com/office/drawing/2014/main" id="{F8AB7528-E348-E59A-7735-BA2BEE8E67D9}"/>
              </a:ext>
            </a:extLst>
          </p:cNvPr>
          <p:cNvSpPr/>
          <p:nvPr/>
        </p:nvSpPr>
        <p:spPr>
          <a:xfrm>
            <a:off x="661289" y="3941372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Shape 108">
            <a:extLst>
              <a:ext uri="{FF2B5EF4-FFF2-40B4-BE49-F238E27FC236}">
                <a16:creationId xmlns:a16="http://schemas.microsoft.com/office/drawing/2014/main" id="{772B508C-DCD5-82C5-6FC8-46A74D85D234}"/>
              </a:ext>
            </a:extLst>
          </p:cNvPr>
          <p:cNvSpPr/>
          <p:nvPr/>
        </p:nvSpPr>
        <p:spPr>
          <a:xfrm>
            <a:off x="2921373" y="1010599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Shape 108">
            <a:extLst>
              <a:ext uri="{FF2B5EF4-FFF2-40B4-BE49-F238E27FC236}">
                <a16:creationId xmlns:a16="http://schemas.microsoft.com/office/drawing/2014/main" id="{70ADBC00-AEAC-F17A-A82D-8C2E4FCCA5E6}"/>
              </a:ext>
            </a:extLst>
          </p:cNvPr>
          <p:cNvSpPr/>
          <p:nvPr/>
        </p:nvSpPr>
        <p:spPr>
          <a:xfrm>
            <a:off x="2913558" y="1576545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Shape 108">
            <a:extLst>
              <a:ext uri="{FF2B5EF4-FFF2-40B4-BE49-F238E27FC236}">
                <a16:creationId xmlns:a16="http://schemas.microsoft.com/office/drawing/2014/main" id="{23FFCF40-A190-344D-1558-883DFA880823}"/>
              </a:ext>
            </a:extLst>
          </p:cNvPr>
          <p:cNvSpPr/>
          <p:nvPr/>
        </p:nvSpPr>
        <p:spPr>
          <a:xfrm>
            <a:off x="2904989" y="2185815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Shape 108">
            <a:extLst>
              <a:ext uri="{FF2B5EF4-FFF2-40B4-BE49-F238E27FC236}">
                <a16:creationId xmlns:a16="http://schemas.microsoft.com/office/drawing/2014/main" id="{1D0F4F50-02A9-89B4-168F-7F283642BD4A}"/>
              </a:ext>
            </a:extLst>
          </p:cNvPr>
          <p:cNvSpPr/>
          <p:nvPr/>
        </p:nvSpPr>
        <p:spPr>
          <a:xfrm>
            <a:off x="2894529" y="3186204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" name="Shape 108">
            <a:extLst>
              <a:ext uri="{FF2B5EF4-FFF2-40B4-BE49-F238E27FC236}">
                <a16:creationId xmlns:a16="http://schemas.microsoft.com/office/drawing/2014/main" id="{15632C05-9994-273F-D836-F76C26EDD158}"/>
              </a:ext>
            </a:extLst>
          </p:cNvPr>
          <p:cNvSpPr/>
          <p:nvPr/>
        </p:nvSpPr>
        <p:spPr>
          <a:xfrm>
            <a:off x="2904725" y="3764469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" name="Shape 108">
            <a:extLst>
              <a:ext uri="{FF2B5EF4-FFF2-40B4-BE49-F238E27FC236}">
                <a16:creationId xmlns:a16="http://schemas.microsoft.com/office/drawing/2014/main" id="{99BE0DC9-F8E1-62EC-CD7A-A669915B6341}"/>
              </a:ext>
            </a:extLst>
          </p:cNvPr>
          <p:cNvSpPr/>
          <p:nvPr/>
        </p:nvSpPr>
        <p:spPr>
          <a:xfrm>
            <a:off x="2894529" y="4360690"/>
            <a:ext cx="1800000" cy="471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Shape 100">
            <a:extLst>
              <a:ext uri="{FF2B5EF4-FFF2-40B4-BE49-F238E27FC236}">
                <a16:creationId xmlns:a16="http://schemas.microsoft.com/office/drawing/2014/main" id="{D18B49B1-AADA-C514-2FF8-EE18C7C3F5FC}"/>
              </a:ext>
            </a:extLst>
          </p:cNvPr>
          <p:cNvSpPr>
            <a:spLocks/>
          </p:cNvSpPr>
          <p:nvPr/>
        </p:nvSpPr>
        <p:spPr>
          <a:xfrm>
            <a:off x="5016972" y="1645229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Shape 100">
            <a:extLst>
              <a:ext uri="{FF2B5EF4-FFF2-40B4-BE49-F238E27FC236}">
                <a16:creationId xmlns:a16="http://schemas.microsoft.com/office/drawing/2014/main" id="{1FECA0E5-68B3-3770-1B42-425B9DDCE327}"/>
              </a:ext>
            </a:extLst>
          </p:cNvPr>
          <p:cNvSpPr>
            <a:spLocks/>
          </p:cNvSpPr>
          <p:nvPr/>
        </p:nvSpPr>
        <p:spPr>
          <a:xfrm>
            <a:off x="5024891" y="2253359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Shape 100">
            <a:extLst>
              <a:ext uri="{FF2B5EF4-FFF2-40B4-BE49-F238E27FC236}">
                <a16:creationId xmlns:a16="http://schemas.microsoft.com/office/drawing/2014/main" id="{0CC46AD0-B528-4E54-AA3A-4C7F4F735B0D}"/>
              </a:ext>
            </a:extLst>
          </p:cNvPr>
          <p:cNvSpPr>
            <a:spLocks/>
          </p:cNvSpPr>
          <p:nvPr/>
        </p:nvSpPr>
        <p:spPr>
          <a:xfrm>
            <a:off x="5024745" y="2870733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3" name="Shape 100">
            <a:extLst>
              <a:ext uri="{FF2B5EF4-FFF2-40B4-BE49-F238E27FC236}">
                <a16:creationId xmlns:a16="http://schemas.microsoft.com/office/drawing/2014/main" id="{7DFB1596-7B21-D614-6EAB-7F348B8658E3}"/>
              </a:ext>
            </a:extLst>
          </p:cNvPr>
          <p:cNvSpPr>
            <a:spLocks/>
          </p:cNvSpPr>
          <p:nvPr/>
        </p:nvSpPr>
        <p:spPr>
          <a:xfrm>
            <a:off x="5045688" y="3495907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" name="Shape 100">
            <a:extLst>
              <a:ext uri="{FF2B5EF4-FFF2-40B4-BE49-F238E27FC236}">
                <a16:creationId xmlns:a16="http://schemas.microsoft.com/office/drawing/2014/main" id="{57BAEEEB-052D-9A7F-5C36-9E081D171AD5}"/>
              </a:ext>
            </a:extLst>
          </p:cNvPr>
          <p:cNvSpPr>
            <a:spLocks/>
          </p:cNvSpPr>
          <p:nvPr/>
        </p:nvSpPr>
        <p:spPr>
          <a:xfrm>
            <a:off x="5045688" y="4093059"/>
            <a:ext cx="1800000" cy="4718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Shape 102">
            <a:extLst>
              <a:ext uri="{FF2B5EF4-FFF2-40B4-BE49-F238E27FC236}">
                <a16:creationId xmlns:a16="http://schemas.microsoft.com/office/drawing/2014/main" id="{2024AC39-603D-8401-7C2C-8B1A0A7FA61C}"/>
              </a:ext>
            </a:extLst>
          </p:cNvPr>
          <p:cNvSpPr/>
          <p:nvPr/>
        </p:nvSpPr>
        <p:spPr>
          <a:xfrm>
            <a:off x="7207231" y="1643006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Shape 102">
            <a:extLst>
              <a:ext uri="{FF2B5EF4-FFF2-40B4-BE49-F238E27FC236}">
                <a16:creationId xmlns:a16="http://schemas.microsoft.com/office/drawing/2014/main" id="{7EB3AE4C-A78F-4CDF-E1B9-E3A35A4EE62F}"/>
              </a:ext>
            </a:extLst>
          </p:cNvPr>
          <p:cNvSpPr/>
          <p:nvPr/>
        </p:nvSpPr>
        <p:spPr>
          <a:xfrm>
            <a:off x="7191477" y="2247218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Shape 102">
            <a:extLst>
              <a:ext uri="{FF2B5EF4-FFF2-40B4-BE49-F238E27FC236}">
                <a16:creationId xmlns:a16="http://schemas.microsoft.com/office/drawing/2014/main" id="{5A983FF3-31DF-3C35-A6CB-3341A8F87D70}"/>
              </a:ext>
            </a:extLst>
          </p:cNvPr>
          <p:cNvSpPr/>
          <p:nvPr/>
        </p:nvSpPr>
        <p:spPr>
          <a:xfrm>
            <a:off x="9366535" y="1121447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Shape 102">
            <a:extLst>
              <a:ext uri="{FF2B5EF4-FFF2-40B4-BE49-F238E27FC236}">
                <a16:creationId xmlns:a16="http://schemas.microsoft.com/office/drawing/2014/main" id="{A9A29746-5A62-7EC3-B7F7-38D7343B1A5C}"/>
              </a:ext>
            </a:extLst>
          </p:cNvPr>
          <p:cNvSpPr/>
          <p:nvPr/>
        </p:nvSpPr>
        <p:spPr>
          <a:xfrm>
            <a:off x="9359641" y="1763424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" name="Shape 102">
            <a:extLst>
              <a:ext uri="{FF2B5EF4-FFF2-40B4-BE49-F238E27FC236}">
                <a16:creationId xmlns:a16="http://schemas.microsoft.com/office/drawing/2014/main" id="{D692C9B4-3E1D-9502-15AA-12FC5564E49E}"/>
              </a:ext>
            </a:extLst>
          </p:cNvPr>
          <p:cNvSpPr/>
          <p:nvPr/>
        </p:nvSpPr>
        <p:spPr>
          <a:xfrm>
            <a:off x="9343887" y="2467617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0" name="Shape 102">
            <a:extLst>
              <a:ext uri="{FF2B5EF4-FFF2-40B4-BE49-F238E27FC236}">
                <a16:creationId xmlns:a16="http://schemas.microsoft.com/office/drawing/2014/main" id="{712D93E9-0787-B6AC-D4D5-C3D4CB680D1D}"/>
              </a:ext>
            </a:extLst>
          </p:cNvPr>
          <p:cNvSpPr/>
          <p:nvPr/>
        </p:nvSpPr>
        <p:spPr>
          <a:xfrm>
            <a:off x="9359641" y="3171810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Shape 102">
            <a:extLst>
              <a:ext uri="{FF2B5EF4-FFF2-40B4-BE49-F238E27FC236}">
                <a16:creationId xmlns:a16="http://schemas.microsoft.com/office/drawing/2014/main" id="{9B716259-30EE-54A3-14B3-B63A151AD925}"/>
              </a:ext>
            </a:extLst>
          </p:cNvPr>
          <p:cNvSpPr/>
          <p:nvPr/>
        </p:nvSpPr>
        <p:spPr>
          <a:xfrm>
            <a:off x="9343887" y="3826676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Shape 105">
            <a:extLst>
              <a:ext uri="{FF2B5EF4-FFF2-40B4-BE49-F238E27FC236}">
                <a16:creationId xmlns:a16="http://schemas.microsoft.com/office/drawing/2014/main" id="{02081E77-7998-C1C4-62AE-B6BC05395B3F}"/>
              </a:ext>
            </a:extLst>
          </p:cNvPr>
          <p:cNvSpPr/>
          <p:nvPr/>
        </p:nvSpPr>
        <p:spPr>
          <a:xfrm>
            <a:off x="3342079" y="5535176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Shape 105">
            <a:extLst>
              <a:ext uri="{FF2B5EF4-FFF2-40B4-BE49-F238E27FC236}">
                <a16:creationId xmlns:a16="http://schemas.microsoft.com/office/drawing/2014/main" id="{E009B243-4021-93AA-71F9-A68FF8C09DFF}"/>
              </a:ext>
            </a:extLst>
          </p:cNvPr>
          <p:cNvSpPr/>
          <p:nvPr/>
        </p:nvSpPr>
        <p:spPr>
          <a:xfrm>
            <a:off x="684732" y="5390809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Shape 105">
            <a:extLst>
              <a:ext uri="{FF2B5EF4-FFF2-40B4-BE49-F238E27FC236}">
                <a16:creationId xmlns:a16="http://schemas.microsoft.com/office/drawing/2014/main" id="{DFB37723-3518-1CCE-68C6-BB43C434280C}"/>
              </a:ext>
            </a:extLst>
          </p:cNvPr>
          <p:cNvSpPr/>
          <p:nvPr/>
        </p:nvSpPr>
        <p:spPr>
          <a:xfrm>
            <a:off x="684732" y="5898038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5" name="Shape 105">
            <a:extLst>
              <a:ext uri="{FF2B5EF4-FFF2-40B4-BE49-F238E27FC236}">
                <a16:creationId xmlns:a16="http://schemas.microsoft.com/office/drawing/2014/main" id="{84E3AF9E-4089-7D69-7008-37472E9F684A}"/>
              </a:ext>
            </a:extLst>
          </p:cNvPr>
          <p:cNvSpPr/>
          <p:nvPr/>
        </p:nvSpPr>
        <p:spPr>
          <a:xfrm>
            <a:off x="8704265" y="5066810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6" name="Shape 105">
            <a:extLst>
              <a:ext uri="{FF2B5EF4-FFF2-40B4-BE49-F238E27FC236}">
                <a16:creationId xmlns:a16="http://schemas.microsoft.com/office/drawing/2014/main" id="{3F36034A-4E25-4D17-FF37-4CBD3272DA0C}"/>
              </a:ext>
            </a:extLst>
          </p:cNvPr>
          <p:cNvSpPr/>
          <p:nvPr/>
        </p:nvSpPr>
        <p:spPr>
          <a:xfrm>
            <a:off x="8704265" y="5536930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7" name="Shape 105">
            <a:extLst>
              <a:ext uri="{FF2B5EF4-FFF2-40B4-BE49-F238E27FC236}">
                <a16:creationId xmlns:a16="http://schemas.microsoft.com/office/drawing/2014/main" id="{E9B63BEA-6989-8438-92A8-A1014F549C44}"/>
              </a:ext>
            </a:extLst>
          </p:cNvPr>
          <p:cNvSpPr/>
          <p:nvPr/>
        </p:nvSpPr>
        <p:spPr>
          <a:xfrm>
            <a:off x="6046918" y="5392563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8" name="Shape 105">
            <a:extLst>
              <a:ext uri="{FF2B5EF4-FFF2-40B4-BE49-F238E27FC236}">
                <a16:creationId xmlns:a16="http://schemas.microsoft.com/office/drawing/2014/main" id="{2FA96C70-5B32-572A-17F2-BCCD6C3E89C0}"/>
              </a:ext>
            </a:extLst>
          </p:cNvPr>
          <p:cNvSpPr/>
          <p:nvPr/>
        </p:nvSpPr>
        <p:spPr>
          <a:xfrm>
            <a:off x="6046918" y="5899792"/>
            <a:ext cx="2520000" cy="4029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Shape 102">
            <a:extLst>
              <a:ext uri="{FF2B5EF4-FFF2-40B4-BE49-F238E27FC236}">
                <a16:creationId xmlns:a16="http://schemas.microsoft.com/office/drawing/2014/main" id="{16C13CAC-86B4-C2F5-3B8F-E654F4982A30}"/>
              </a:ext>
            </a:extLst>
          </p:cNvPr>
          <p:cNvSpPr/>
          <p:nvPr/>
        </p:nvSpPr>
        <p:spPr>
          <a:xfrm>
            <a:off x="7160401" y="3190548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Shape 102">
            <a:extLst>
              <a:ext uri="{FF2B5EF4-FFF2-40B4-BE49-F238E27FC236}">
                <a16:creationId xmlns:a16="http://schemas.microsoft.com/office/drawing/2014/main" id="{1FA0950D-652B-6F33-48D8-77DDE2D79AE1}"/>
              </a:ext>
            </a:extLst>
          </p:cNvPr>
          <p:cNvSpPr/>
          <p:nvPr/>
        </p:nvSpPr>
        <p:spPr>
          <a:xfrm>
            <a:off x="7160401" y="3775920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Shape 102">
            <a:extLst>
              <a:ext uri="{FF2B5EF4-FFF2-40B4-BE49-F238E27FC236}">
                <a16:creationId xmlns:a16="http://schemas.microsoft.com/office/drawing/2014/main" id="{33DDCFFD-9323-2DA6-4E37-2701C09573EC}"/>
              </a:ext>
            </a:extLst>
          </p:cNvPr>
          <p:cNvSpPr/>
          <p:nvPr/>
        </p:nvSpPr>
        <p:spPr>
          <a:xfrm>
            <a:off x="7136936" y="4360740"/>
            <a:ext cx="1800000" cy="504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38100" dist="12699" dir="2700000" rotWithShape="0">
              <a:srgbClr val="000000">
                <a:alpha val="74900"/>
              </a:srgbClr>
            </a:outerShdw>
          </a:effectLst>
        </p:spPr>
        <p:txBody>
          <a:bodyPr lIns="89950" tIns="89950" rIns="89950" bIns="89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pt-BR" sz="1000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5921231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</Words>
  <Application>Microsoft Macintosh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Neue Light</vt:lpstr>
      <vt:lpstr>Nunito Sans ExtraLight</vt:lpstr>
      <vt:lpstr>Nunito Sans SemiBold</vt:lpstr>
      <vt:lpstr>Raleway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Gustavo Pinto</dc:creator>
  <cp:lastModifiedBy>Gustavo Pinto</cp:lastModifiedBy>
  <cp:revision>1</cp:revision>
  <dcterms:created xsi:type="dcterms:W3CDTF">2023-05-17T12:07:27Z</dcterms:created>
  <dcterms:modified xsi:type="dcterms:W3CDTF">2023-05-17T12:11:48Z</dcterms:modified>
</cp:coreProperties>
</file>